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sldIdLst>
    <p:sldId id="256" r:id="rId2"/>
    <p:sldId id="257" r:id="rId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26" autoAdjust="0"/>
    <p:restoredTop sz="94660"/>
  </p:normalViewPr>
  <p:slideViewPr>
    <p:cSldViewPr snapToGrid="0">
      <p:cViewPr>
        <p:scale>
          <a:sx n="76" d="100"/>
          <a:sy n="76" d="100"/>
        </p:scale>
        <p:origin x="-468" y="-19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1371601"/>
            <a:ext cx="10464800" cy="1927225"/>
          </a:xfrm>
        </p:spPr>
        <p:txBody>
          <a:bodyPr anchor="b">
            <a:noAutofit/>
          </a:bodyPr>
          <a:lstStyle>
            <a:lvl1pPr>
              <a:defRPr sz="5400" cap="all" baseline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14400" y="3505200"/>
            <a:ext cx="8534400" cy="1752600"/>
          </a:xfrm>
        </p:spPr>
        <p:txBody>
          <a:bodyPr/>
          <a:lstStyle>
            <a:lvl1pPr marL="0" indent="0" algn="l">
              <a:buNone/>
              <a:defRPr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05418A-83F1-4116-83AB-B652B5C7A666}" type="datetimeFigureOut">
              <a:rPr lang="en-US" smtClean="0"/>
              <a:t>11/5/2017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A9DF34-9C35-42CC-B077-E79021D579EB}" type="slidenum">
              <a:rPr lang="en-US" smtClean="0"/>
              <a:t>‹#›</a:t>
            </a:fld>
            <a:endParaRPr lang="en-US"/>
          </a:p>
        </p:txBody>
      </p:sp>
      <p:cxnSp>
        <p:nvCxnSpPr>
          <p:cNvPr id="8" name="Straight Connector 7"/>
          <p:cNvCxnSpPr/>
          <p:nvPr/>
        </p:nvCxnSpPr>
        <p:spPr>
          <a:xfrm>
            <a:off x="914400" y="3398520"/>
            <a:ext cx="1046480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05418A-83F1-4116-83AB-B652B5C7A666}" type="datetimeFigureOut">
              <a:rPr lang="en-US" smtClean="0"/>
              <a:t>11/5/2017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A9DF34-9C35-42CC-B077-E79021D579E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2362201"/>
            <a:ext cx="10363200" cy="2200275"/>
          </a:xfrm>
        </p:spPr>
        <p:txBody>
          <a:bodyPr anchor="b">
            <a:normAutofit/>
          </a:bodyPr>
          <a:lstStyle>
            <a:lvl1pPr algn="l">
              <a:defRPr sz="4800" b="0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4626865"/>
            <a:ext cx="10363200" cy="1500187"/>
          </a:xfrm>
        </p:spPr>
        <p:txBody>
          <a:bodyPr anchor="t">
            <a:normAutofit/>
          </a:bodyPr>
          <a:lstStyle>
            <a:lvl1pPr marL="0" indent="0">
              <a:buNone/>
              <a:defRPr sz="24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05418A-83F1-4116-83AB-B652B5C7A666}" type="datetimeFigureOut">
              <a:rPr lang="en-US" smtClean="0"/>
              <a:t>11/5/2017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A9DF34-9C35-42CC-B077-E79021D579EB}" type="slidenum">
              <a:rPr lang="en-US" smtClean="0"/>
              <a:t>‹#›</a:t>
            </a:fld>
            <a:endParaRPr lang="en-US"/>
          </a:p>
        </p:txBody>
      </p:sp>
      <p:cxnSp>
        <p:nvCxnSpPr>
          <p:cNvPr id="7" name="Straight Connector 6"/>
          <p:cNvCxnSpPr/>
          <p:nvPr/>
        </p:nvCxnSpPr>
        <p:spPr>
          <a:xfrm>
            <a:off x="975360" y="4599432"/>
            <a:ext cx="10464800" cy="1588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73352"/>
            <a:ext cx="5384800" cy="471830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73352"/>
            <a:ext cx="5384800" cy="4718304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05418A-83F1-4116-83AB-B652B5C7A666}" type="datetimeFigureOut">
              <a:rPr lang="en-US" smtClean="0"/>
              <a:t>11/5/2017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A9DF34-9C35-42CC-B077-E79021D579E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76400"/>
            <a:ext cx="5242560" cy="639762"/>
          </a:xfrm>
          <a:noFill/>
          <a:ln>
            <a:noFill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none"/>
        </p:style>
        <p:txBody>
          <a:bodyPr anchor="ctr">
            <a:normAutofit/>
          </a:bodyPr>
          <a:lstStyle>
            <a:lvl1pPr marL="0" indent="0" algn="ctr">
              <a:buNone/>
              <a:defRPr sz="2000" b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438400"/>
            <a:ext cx="524256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39840" y="1676400"/>
            <a:ext cx="5242560" cy="639762"/>
          </a:xfrm>
          <a:noFill/>
          <a:ln>
            <a:noFill/>
          </a:ln>
          <a:effectLst/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none"/>
        </p:style>
        <p:txBody>
          <a:bodyPr anchor="ctr">
            <a:normAutofit/>
          </a:bodyPr>
          <a:lstStyle>
            <a:lvl1pPr marL="0" indent="0" algn="ctr">
              <a:buNone/>
              <a:defRPr lang="en-US" sz="2000" b="0" kern="1200" dirty="0" smtClean="0">
                <a:solidFill>
                  <a:schemeClr val="tx2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339840" y="2438400"/>
            <a:ext cx="5242560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05418A-83F1-4116-83AB-B652B5C7A666}" type="datetimeFigureOut">
              <a:rPr lang="en-US" smtClean="0"/>
              <a:t>11/5/2017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A9DF34-9C35-42CC-B077-E79021D579EB}" type="slidenum">
              <a:rPr lang="en-US" smtClean="0"/>
              <a:t>‹#›</a:t>
            </a:fld>
            <a:endParaRPr lang="en-US"/>
          </a:p>
        </p:txBody>
      </p:sp>
      <p:cxnSp>
        <p:nvCxnSpPr>
          <p:cNvPr id="11" name="Straight Connector 10"/>
          <p:cNvCxnSpPr/>
          <p:nvPr/>
        </p:nvCxnSpPr>
        <p:spPr>
          <a:xfrm rot="5400000">
            <a:off x="3741949" y="4045691"/>
            <a:ext cx="4709160" cy="1059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05418A-83F1-4116-83AB-B652B5C7A666}" type="datetimeFigureOut">
              <a:rPr lang="en-US" smtClean="0"/>
              <a:t>11/5/2017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A9DF34-9C35-42CC-B077-E79021D579E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05418A-83F1-4116-83AB-B652B5C7A666}" type="datetimeFigureOut">
              <a:rPr lang="en-US" smtClean="0"/>
              <a:t>11/5/2017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A9DF34-9C35-42CC-B077-E79021D579E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792080"/>
            <a:ext cx="2852928" cy="1261872"/>
          </a:xfrm>
        </p:spPr>
        <p:txBody>
          <a:bodyPr anchor="b">
            <a:no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62400" y="792080"/>
            <a:ext cx="7620000" cy="557784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2130553"/>
            <a:ext cx="2852928" cy="4243615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05418A-83F1-4116-83AB-B652B5C7A666}" type="datetimeFigureOut">
              <a:rPr lang="en-US" smtClean="0"/>
              <a:t>11/5/2017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A9DF34-9C35-42CC-B077-E79021D579EB}" type="slidenum">
              <a:rPr lang="en-US" smtClean="0"/>
              <a:t>‹#›</a:t>
            </a:fld>
            <a:endParaRPr lang="en-US"/>
          </a:p>
        </p:txBody>
      </p:sp>
      <p:cxnSp>
        <p:nvCxnSpPr>
          <p:cNvPr id="9" name="Straight Connector 8"/>
          <p:cNvCxnSpPr/>
          <p:nvPr/>
        </p:nvCxnSpPr>
        <p:spPr>
          <a:xfrm rot="5400000">
            <a:off x="912152" y="3579942"/>
            <a:ext cx="5577840" cy="2117"/>
          </a:xfrm>
          <a:prstGeom prst="line">
            <a:avLst/>
          </a:prstGeom>
          <a:ln w="19050">
            <a:solidFill>
              <a:schemeClr val="tx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792480"/>
            <a:ext cx="2856907" cy="126492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11480" y="838201"/>
            <a:ext cx="7872520" cy="5500456"/>
          </a:xfrm>
          <a:solidFill>
            <a:schemeClr val="bg2"/>
          </a:solidFill>
          <a:ln w="76200">
            <a:solidFill>
              <a:srgbClr val="FFFFFF"/>
            </a:solidFill>
            <a:miter lim="800000"/>
          </a:ln>
          <a:effectLst>
            <a:outerShdw blurRad="50800" dist="12700" dir="5400000" algn="t" rotWithShape="0">
              <a:prstClr val="black">
                <a:alpha val="59000"/>
              </a:prstClr>
            </a:outerShdw>
          </a:effectLst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0" y="2133600"/>
            <a:ext cx="2852928" cy="424281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05418A-83F1-4116-83AB-B652B5C7A666}" type="datetimeFigureOut">
              <a:rPr lang="en-US" smtClean="0"/>
              <a:t>11/5/2017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A9DF34-9C35-42CC-B077-E79021D579E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05418A-83F1-4116-83AB-B652B5C7A666}" type="datetimeFigureOut">
              <a:rPr lang="en-US" smtClean="0"/>
              <a:t>11/5/2017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A9DF34-9C35-42CC-B077-E79021D579E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609600"/>
            <a:ext cx="2743200" cy="5867400"/>
          </a:xfrm>
        </p:spPr>
        <p:txBody>
          <a:bodyPr vert="eaVert" anchor="b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609600"/>
            <a:ext cx="8026400" cy="586740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805418A-83F1-4116-83AB-B652B5C7A666}" type="datetimeFigureOut">
              <a:rPr lang="en-US" smtClean="0"/>
              <a:t>11/5/2017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A9DF34-9C35-42CC-B077-E79021D579EB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220786"/>
            <a:ext cx="12192000" cy="2286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533400"/>
            <a:ext cx="10972800" cy="990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0"/>
            <a:ext cx="10972800" cy="4876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0" y="0"/>
            <a:ext cx="12192000" cy="36576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18288"/>
            <a:ext cx="38608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rgbClr val="FFFFFF"/>
                </a:solidFill>
              </a:defRPr>
            </a:lvl1pPr>
          </a:lstStyle>
          <a:p>
            <a:fld id="{B805418A-83F1-4116-83AB-B652B5C7A666}" type="datetimeFigureOut">
              <a:rPr lang="en-US" smtClean="0"/>
              <a:t>11/5/2017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572000" y="18288"/>
            <a:ext cx="54864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rgbClr val="FFFFFF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160000" y="18288"/>
            <a:ext cx="1422400" cy="32918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400" b="1">
                <a:solidFill>
                  <a:srgbClr val="FFFFFF"/>
                </a:solidFill>
              </a:defRPr>
            </a:lvl1pPr>
          </a:lstStyle>
          <a:p>
            <a:fld id="{03A9DF34-9C35-42CC-B077-E79021D579EB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4000" kern="1200" spc="-1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spcBef>
          <a:spcPct val="20000"/>
        </a:spcBef>
        <a:buClr>
          <a:schemeClr val="accent1"/>
        </a:buClr>
        <a:buSzPct val="85000"/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spcBef>
          <a:spcPct val="20000"/>
        </a:spcBef>
        <a:buClr>
          <a:schemeClr val="accent1"/>
        </a:buClr>
        <a:buSzPct val="85000"/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spcBef>
          <a:spcPct val="20000"/>
        </a:spcBef>
        <a:buClr>
          <a:schemeClr val="accent1"/>
        </a:buClr>
        <a:buSzPct val="90000"/>
        <a:buFont typeface="Arial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1188720" indent="-137160" algn="l" defTabSz="914400" rtl="0" eaLnBrk="1" latinLnBrk="0" hangingPunct="1">
        <a:spcBef>
          <a:spcPct val="20000"/>
        </a:spcBef>
        <a:buClr>
          <a:schemeClr val="accent1"/>
        </a:buClr>
        <a:buSzPct val="100000"/>
        <a:buFont typeface="Arial" pitchFamily="34" charset="0"/>
        <a:buChar char="•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137160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6pPr>
      <a:lvl7pPr marL="155448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7pPr>
      <a:lvl8pPr marL="173736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8pPr>
      <a:lvl9pPr marL="1920240" indent="-182880" algn="l" defTabSz="914400" rtl="0" eaLnBrk="1" latinLnBrk="0" hangingPunct="1">
        <a:spcBef>
          <a:spcPct val="20000"/>
        </a:spcBef>
        <a:buClr>
          <a:schemeClr val="accent1"/>
        </a:buClr>
        <a:buFont typeface="Arial" pitchFamily="34" charset="0"/>
        <a:buChar char="•"/>
        <a:defRPr sz="13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Federal offenders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25000" lnSpcReduction="20000"/>
          </a:bodyPr>
          <a:lstStyle/>
          <a:p>
            <a:pPr marL="1143000" indent="-1143000" algn="l">
              <a:buFont typeface="Arial" panose="020B0604020202020204" pitchFamily="34" charset="0"/>
              <a:buChar char="•"/>
            </a:pPr>
            <a:r>
              <a:rPr lang="en-US" sz="8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About 41.7 </a:t>
            </a:r>
            <a:r>
              <a:rPr lang="en-US" sz="8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percent of federal offenders were released after receiving a conviction for a federal offense of drug trafficking. </a:t>
            </a:r>
            <a:endParaRPr lang="en-US" sz="8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143000" indent="-1143000" algn="just">
              <a:buFont typeface="Arial" panose="020B0604020202020204" pitchFamily="34" charset="0"/>
              <a:buChar char="•"/>
            </a:pPr>
            <a:r>
              <a:rPr lang="en-US" sz="8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Other </a:t>
            </a:r>
            <a:r>
              <a:rPr lang="en-US" sz="8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common federal offenses included fraud, firearm, robbery, larceny, and immigration with a percentage of 13.6, 12.8, 4.3, 3.9, and 3.5 respectively</a:t>
            </a:r>
            <a:r>
              <a:rPr lang="en-US" sz="8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1143000" indent="-1143000" algn="just">
              <a:buFont typeface="Arial" panose="020B0604020202020204" pitchFamily="34" charset="0"/>
              <a:buChar char="•"/>
            </a:pPr>
            <a:r>
              <a:rPr lang="en-US" sz="8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8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Criminal records are vital when it comes to consideration during the sentencing period. </a:t>
            </a:r>
            <a:endParaRPr lang="en-US" sz="8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143000" indent="-1143000" algn="just">
              <a:buFont typeface="Arial" panose="020B0604020202020204" pitchFamily="34" charset="0"/>
              <a:buChar char="•"/>
            </a:pPr>
            <a:r>
              <a:rPr lang="en-US" sz="8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The </a:t>
            </a:r>
            <a:r>
              <a:rPr lang="en-US" sz="8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offenders who are sentenced in the federal system receive criminal history points before the release of the sentence following the number and severity of the previous criminal conduct</a:t>
            </a:r>
            <a:r>
              <a:rPr lang="en-US" sz="8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pPr marL="1143000" indent="-1143000" algn="just">
              <a:buFont typeface="Arial" panose="020B0604020202020204" pitchFamily="34" charset="0"/>
              <a:buChar char="•"/>
            </a:pPr>
            <a:r>
              <a:rPr lang="en-US" sz="8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8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For instance, every previous sentence of imprisonment greater than one year and one month usually receives three points. </a:t>
            </a:r>
            <a:endParaRPr lang="en-US" sz="80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 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 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 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 </a:t>
            </a:r>
          </a:p>
          <a:p>
            <a:pPr marL="857250" indent="-857250" algn="l">
              <a:buFont typeface="Arial" panose="020B0604020202020204" pitchFamily="34" charset="0"/>
              <a:buChar char="•"/>
            </a:pPr>
            <a:endParaRPr lang="en-US" sz="6200" dirty="0"/>
          </a:p>
        </p:txBody>
      </p:sp>
    </p:spTree>
    <p:extLst>
      <p:ext uri="{BB962C8B-B14F-4D97-AF65-F5344CB8AC3E}">
        <p14:creationId xmlns:p14="http://schemas.microsoft.com/office/powerpoint/2010/main" val="354836257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Offense types and criminal history scores of recidivism study offenders</a:t>
            </a:r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036037228"/>
              </p:ext>
            </p:extLst>
          </p:nvPr>
        </p:nvGraphicFramePr>
        <p:xfrm>
          <a:off x="2616386" y="2689412"/>
          <a:ext cx="5937250" cy="2891117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2968625"/>
                <a:gridCol w="2968625"/>
              </a:tblGrid>
              <a:tr h="371686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Offense type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%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300667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Drug trafficking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41.7%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238967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Fraud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13.6%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231056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Firearms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12.8%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317274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Robbery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4.3%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349704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Larceny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3.9%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610733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Immigration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>
                          <a:effectLst/>
                        </a:rPr>
                        <a:t>3.5%</a:t>
                      </a:r>
                      <a:endParaRPr lang="en-US" sz="11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  <a:tr h="471030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All other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1000" dirty="0">
                          <a:effectLst/>
                        </a:rPr>
                        <a:t>20.3%</a:t>
                      </a:r>
                      <a:endParaRPr lang="en-US" sz="11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/>
                </a:tc>
              </a:tr>
            </a:tbl>
          </a:graphicData>
        </a:graphic>
      </p:graphicFrame>
      <p:sp>
        <p:nvSpPr>
          <p:cNvPr id="5" name="Rectangle 1"/>
          <p:cNvSpPr>
            <a:spLocks noChangeArrowheads="1"/>
          </p:cNvSpPr>
          <p:nvPr/>
        </p:nvSpPr>
        <p:spPr bwMode="auto">
          <a:xfrm>
            <a:off x="0" y="59323"/>
            <a:ext cx="792333" cy="33855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sz="1600" b="0" i="0" u="none" strike="noStrike" cap="none" normalizeH="0" baseline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anose="02020603050405020304" pitchFamily="18" charset="0"/>
                <a:ea typeface="Calibri" panose="020F0502020204030204" pitchFamily="34" charset="0"/>
                <a:cs typeface="Times New Roman" panose="02020603050405020304" pitchFamily="18" charset="0"/>
              </a:rPr>
              <a:t>Table 3</a:t>
            </a:r>
            <a:endParaRPr kumimoji="0" lang="en-US" sz="16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20184273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larity">
  <a:themeElements>
    <a:clrScheme name="Clarity">
      <a:dk1>
        <a:srgbClr val="292934"/>
      </a:dk1>
      <a:lt1>
        <a:srgbClr val="FFFFFF"/>
      </a:lt1>
      <a:dk2>
        <a:srgbClr val="D2533C"/>
      </a:dk2>
      <a:lt2>
        <a:srgbClr val="F3F2DC"/>
      </a:lt2>
      <a:accent1>
        <a:srgbClr val="93A299"/>
      </a:accent1>
      <a:accent2>
        <a:srgbClr val="AD8F67"/>
      </a:accent2>
      <a:accent3>
        <a:srgbClr val="726056"/>
      </a:accent3>
      <a:accent4>
        <a:srgbClr val="4C5A6A"/>
      </a:accent4>
      <a:accent5>
        <a:srgbClr val="808DA0"/>
      </a:accent5>
      <a:accent6>
        <a:srgbClr val="79463D"/>
      </a:accent6>
      <a:hlink>
        <a:srgbClr val="0000FF"/>
      </a:hlink>
      <a:folHlink>
        <a:srgbClr val="800080"/>
      </a:folHlink>
    </a:clrScheme>
    <a:fontScheme name="Office Classic 2">
      <a:majorFont>
        <a:latin typeface="Arial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돋움"/>
        <a:font script="Hans" typeface="方正舒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Clarity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hade val="86000"/>
                <a:satMod val="140000"/>
              </a:schemeClr>
            </a:gs>
            <a:gs pos="45000">
              <a:schemeClr val="phClr">
                <a:tint val="48000"/>
                <a:satMod val="150000"/>
              </a:schemeClr>
            </a:gs>
            <a:gs pos="100000">
              <a:schemeClr val="phClr">
                <a:tint val="28000"/>
                <a:satMod val="16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70000"/>
                <a:satMod val="150000"/>
              </a:schemeClr>
            </a:gs>
            <a:gs pos="34000">
              <a:schemeClr val="phClr">
                <a:shade val="70000"/>
                <a:satMod val="140000"/>
              </a:schemeClr>
            </a:gs>
            <a:gs pos="70000">
              <a:schemeClr val="phClr">
                <a:tint val="100000"/>
                <a:shade val="90000"/>
                <a:satMod val="140000"/>
              </a:schemeClr>
            </a:gs>
            <a:gs pos="100000">
              <a:schemeClr val="phClr">
                <a:tint val="100000"/>
                <a:shade val="100000"/>
                <a:satMod val="1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26425" cap="flat" cmpd="sng" algn="ctr">
          <a:solidFill>
            <a:schemeClr val="phClr"/>
          </a:solidFill>
          <a:prstDash val="solid"/>
        </a:ln>
        <a:ln w="444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5100000"/>
            </a:lightRig>
          </a:scene3d>
          <a:sp3d contourW="6350">
            <a:bevelT w="29210" h="12700"/>
            <a:contourClr>
              <a:schemeClr val="phClr">
                <a:shade val="30000"/>
                <a:satMod val="1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5000"/>
                <a:satMod val="180000"/>
              </a:schemeClr>
            </a:gs>
            <a:gs pos="40000">
              <a:schemeClr val="phClr">
                <a:tint val="95000"/>
                <a:shade val="85000"/>
                <a:satMod val="150000"/>
              </a:schemeClr>
            </a:gs>
            <a:gs pos="100000">
              <a:schemeClr val="phClr">
                <a:shade val="45000"/>
                <a:satMod val="200000"/>
              </a:schemeClr>
            </a:gs>
          </a:gsLst>
          <a:lin ang="5400000" scaled="0"/>
        </a:gradFill>
        <a:blipFill rotWithShape="1">
          <a:blip xmlns:r="http://schemas.openxmlformats.org/officeDocument/2006/relationships" r:embed="rId1">
            <a:duotone>
              <a:schemeClr val="phClr">
                <a:shade val="55000"/>
              </a:schemeClr>
              <a:schemeClr val="phClr">
                <a:tint val="97000"/>
                <a:satMod val="95000"/>
              </a:schemeClr>
            </a:duotone>
          </a:blip>
          <a:tile tx="0" ty="0" sx="70000" sy="7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Clarity</Template>
  <TotalTime>9</TotalTime>
  <Words>157</Words>
  <Application>Microsoft Office PowerPoint</Application>
  <PresentationFormat>Custom</PresentationFormat>
  <Paragraphs>28</Paragraphs>
  <Slides>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3" baseType="lpstr">
      <vt:lpstr>Clarity</vt:lpstr>
      <vt:lpstr>Federal offenders</vt:lpstr>
      <vt:lpstr>Offense types and criminal history scores of recidivism study offenders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Federal offenders</dc:title>
  <dc:creator>Patrick</dc:creator>
  <cp:lastModifiedBy>vini</cp:lastModifiedBy>
  <cp:revision>3</cp:revision>
  <dcterms:created xsi:type="dcterms:W3CDTF">2017-11-05T15:25:44Z</dcterms:created>
  <dcterms:modified xsi:type="dcterms:W3CDTF">2017-11-05T20:04:07Z</dcterms:modified>
</cp:coreProperties>
</file>